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2" r:id="rId3"/>
    <p:sldId id="264" r:id="rId4"/>
    <p:sldId id="256" r:id="rId5"/>
    <p:sldId id="257" r:id="rId6"/>
    <p:sldId id="258" r:id="rId7"/>
    <p:sldId id="259" r:id="rId8"/>
    <p:sldId id="260" r:id="rId9"/>
    <p:sldId id="261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presProps" Target="presProps.xml" /><Relationship Id="rId5" Type="http://schemas.openxmlformats.org/officeDocument/2006/relationships/slide" Target="slides/slide4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4572000" y="476672"/>
            <a:ext cx="4176464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4000" dirty="0">
                <a:effectLst/>
              </a:rPr>
              <a:t> </a:t>
            </a:r>
            <a:br>
              <a:rPr lang="ru-RU" sz="4000" dirty="0">
                <a:effectLst/>
              </a:rPr>
            </a:br>
            <a:r>
              <a:rPr lang="ru-RU" sz="4000" dirty="0">
                <a:effectLst/>
              </a:rPr>
              <a:t>ПОЧЕМУ ТРАВМАТИЗМ НА ЖЕЛЕЗНОЙ ДОРОГЕ НЕ УМЕНЬШАЕТСЯ?</a:t>
            </a:r>
            <a:br>
              <a:rPr lang="ru-RU" sz="4000" dirty="0">
                <a:effectLst/>
              </a:rPr>
            </a:br>
            <a:endParaRPr lang="ru-RU" sz="40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48680"/>
            <a:ext cx="4123328" cy="6086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88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3429000"/>
            <a:ext cx="5184576" cy="33468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323528" y="188640"/>
            <a:ext cx="8642821" cy="5457992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причинами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травмирования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граждан железнодорожным подвижным составом и поражения током контактной сети являются незнание и нарушение правил безопасности при нахождении в зоне железнодорожных путей, неоправданная спешка и беспечность, нежелание пользоваться переходными мостами, тоннелями и настилами, а порой озорство, хулиганство и игры, как на железнодорожных путях, так и на прилегающей к ним территории. Известны детские шалости с залезанием на вагон, чтобы прокатиться. Представьте себе, чем они заканчиваются. Ведь напряжение в проводах контактной сети чрезвычайно высокое: до 27500 вольт.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1223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88641"/>
            <a:ext cx="1541811" cy="200361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0969" y="4941167"/>
            <a:ext cx="2112395" cy="17534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835696" y="404664"/>
            <a:ext cx="6400800" cy="5865832"/>
          </a:xfrm>
        </p:spPr>
        <p:txBody>
          <a:bodyPr>
            <a:normAutofit fontScale="32500" lnSpcReduction="20000"/>
          </a:bodyPr>
          <a:lstStyle/>
          <a:p>
            <a:pPr marL="45720" indent="0" algn="just">
              <a:buNone/>
            </a:pPr>
            <a:r>
              <a:rPr lang="en-US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Участок, обслуживаемый Ростовской дистанцией электроснабжения, электрифицирован на переменном токе. Напряжение в контактной сети 27500 Вольт. </a:t>
            </a:r>
          </a:p>
          <a:p>
            <a:pPr marL="45720" indent="0" algn="just">
              <a:buNone/>
            </a:pPr>
            <a:r>
              <a:rPr lang="en-US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электрическая проводка в доме имеет напряжение 220 Вольт, при неисправности которой, можно получить сильнейший ожог в случае прикосновения, то учитывая огромное напряжение в контактной сети, чтобы получить </a:t>
            </a:r>
            <a:r>
              <a:rPr lang="ru-RU" sz="3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смертельный 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ожог, достаточно приблизится к контактному проводу на расстоянии менее 2 метров. Разность потенциалов между человеком и проводом настолько велика, что двухметровый слой воздуха легко пробивается электрическим разрядом. </a:t>
            </a:r>
            <a:r>
              <a:rPr lang="ru-RU" sz="3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Поэтому все вагоны, стоящие на путях под контактным проводом, уже являются зоной повышенной опасности и подниматься на крышу вагонов – заранее обрекать себя на мучительную гибель. </a:t>
            </a:r>
            <a:endParaRPr lang="ru-RU" sz="3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r>
              <a:rPr lang="en-US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Главная опасность электрического тока заключается </a:t>
            </a:r>
            <a:r>
              <a:rPr lang="ru-RU" sz="3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отсутствии внешних признаков грозящей опасности, 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человек обычно может заблаговременно обнаружить: увидеть, услышать, почувствовать запах и т.п. </a:t>
            </a:r>
          </a:p>
          <a:p>
            <a:pPr marL="45720" indent="0" algn="just">
              <a:buNone/>
            </a:pPr>
            <a:r>
              <a:rPr lang="en-US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большинстве случаев человек включается в электрическую сеть из-за случайного прикосновения к элементам электрической цепи либо руками, либо рукой и ногами. При протекании тока по пути «нога-нога» через сердце проходит 0,4% общего тока, а по пути «рука-рука» - 3,3%. Ток, протекающий через человека, действует не только в местах контактов и на пути протекания, но и рефлекторно – на деятельность других органов. </a:t>
            </a:r>
          </a:p>
          <a:p>
            <a:pPr marL="45720" indent="0">
              <a:buNone/>
            </a:pPr>
            <a:r>
              <a:rPr lang="en-US" sz="3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 избежание поражения электрическим током категорически запрещается: </a:t>
            </a:r>
            <a:endParaRPr lang="ru-RU" sz="3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-приближаться к находящимся под напряжением проводам или частям контактной сети на расстояние менее 2 м; </a:t>
            </a:r>
            <a:endParaRPr lang="ru-RU" sz="3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-подниматься на крыши вагонов, локомотивов; </a:t>
            </a:r>
            <a:endParaRPr lang="ru-RU" sz="3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-подниматься на опоры контактной сети и воздушных линий электропередачи;</a:t>
            </a:r>
            <a:endParaRPr lang="ru-RU" sz="3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-прикасаться к электрооборудованию электроподвижного состава как </a:t>
            </a:r>
            <a:r>
              <a:rPr lang="en-US" sz="3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3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непосредственно, так и через какие-либо предметы; </a:t>
            </a:r>
            <a:endParaRPr lang="ru-RU" sz="3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-подниматься на крыши зданий и сооружений, расположенных под проводами, на металлические конструкции железнодорожных мостов; </a:t>
            </a:r>
            <a:endParaRPr lang="ru-RU" sz="3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-приближаться к провисшим и оборванным проводам, независимо от того касаются они земли или нет, на расстояние менее 8 метров; </a:t>
            </a:r>
            <a:endParaRPr lang="ru-RU" sz="3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-набрасывать на провода посторонние предметы. </a:t>
            </a:r>
            <a:endParaRPr lang="ru-RU" sz="3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1100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000"/>
                            </p:stCondLst>
                            <p:childTnLst>
                              <p:par>
                                <p:cTn id="5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0"/>
                            </p:stCondLst>
                            <p:childTnLst>
                              <p:par>
                                <p:cTn id="6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1000"/>
                            </p:stCondLst>
                            <p:childTnLst>
                              <p:par>
                                <p:cTn id="7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2000"/>
                            </p:stCondLst>
                            <p:childTnLst>
                              <p:par>
                                <p:cTn id="7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2500"/>
                            </p:stCondLst>
                            <p:childTnLst>
                              <p:par>
                                <p:cTn id="8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132856"/>
            <a:ext cx="7772400" cy="1470025"/>
          </a:xfrm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ru-RU" sz="3200" u="sng" dirty="0">
                <a:solidFill>
                  <a:schemeClr val="tx1"/>
                </a:solidFill>
              </a:rPr>
              <a:t>СОБЛЮДАЙТЕ ПРАВИЛА ПОВЕДЕНИЯ НА ЖЕЛЕЗНОДОРОЖНОМ ТРАНСПОРТЕ И ОБЪЕКТАХ ЕГО ИНФРАСТРУКТУРЫ!</a:t>
            </a:r>
            <a:br>
              <a:rPr lang="ru-RU" sz="3200" dirty="0"/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186560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5793824"/>
          </a:xfrm>
        </p:spPr>
        <p:txBody>
          <a:bodyPr>
            <a:normAutofit fontScale="40000" lnSpcReduction="20000"/>
          </a:bodyPr>
          <a:lstStyle/>
          <a:p>
            <a:pPr marL="45720" indent="0" algn="ctr">
              <a:buNone/>
            </a:pPr>
            <a:r>
              <a:rPr lang="ru-RU" sz="2900" b="1" u="sng" dirty="0">
                <a:solidFill>
                  <a:schemeClr val="accent6"/>
                </a:solidFill>
              </a:rPr>
              <a:t>ЗАПРЕЩАЕТСЯ:</a:t>
            </a:r>
          </a:p>
          <a:p>
            <a:r>
              <a:rPr lang="ru-RU" dirty="0">
                <a:solidFill>
                  <a:schemeClr val="accent6"/>
                </a:solidFill>
              </a:rPr>
              <a:t>·         </a:t>
            </a:r>
            <a:r>
              <a:rPr lang="ru-RU" sz="4500" dirty="0">
                <a:solidFill>
                  <a:schemeClr val="accent6"/>
                </a:solidFill>
              </a:rPr>
              <a:t>Переходить через железнодорожные пути в местах, не оборудованных пешеходными настилами.</a:t>
            </a:r>
          </a:p>
          <a:p>
            <a:r>
              <a:rPr lang="ru-RU" sz="4500" dirty="0">
                <a:solidFill>
                  <a:schemeClr val="accent6"/>
                </a:solidFill>
              </a:rPr>
              <a:t>·         Переходить железнодорожные переезды при закрытом шлагбауме или показании красного сигнала светофора переездной сигнализации.</a:t>
            </a:r>
          </a:p>
          <a:p>
            <a:r>
              <a:rPr lang="ru-RU" sz="4500" dirty="0">
                <a:solidFill>
                  <a:schemeClr val="accent6"/>
                </a:solidFill>
              </a:rPr>
              <a:t>·         На станциях и перегонах подлезать под вагоны, перелезать через автосцепки.</a:t>
            </a:r>
          </a:p>
          <a:p>
            <a:r>
              <a:rPr lang="ru-RU" sz="4500" dirty="0">
                <a:solidFill>
                  <a:schemeClr val="accent6"/>
                </a:solidFill>
              </a:rPr>
              <a:t>·         Проходить вдоль железнодорожного пути ближе 5 метров от крайнего рельса.</a:t>
            </a:r>
          </a:p>
          <a:p>
            <a:r>
              <a:rPr lang="ru-RU" sz="4500" dirty="0">
                <a:solidFill>
                  <a:schemeClr val="accent6"/>
                </a:solidFill>
              </a:rPr>
              <a:t>·         Проходить по железнодорожным мостам и тоннелям, не оборудованным дорожками для прохода пешеходов.</a:t>
            </a:r>
          </a:p>
          <a:p>
            <a:r>
              <a:rPr lang="ru-RU" sz="4500" dirty="0">
                <a:solidFill>
                  <a:schemeClr val="accent6"/>
                </a:solidFill>
              </a:rPr>
              <a:t>·         Переходить через путь сразу же после прохода поезда одного направления, не убедившись в отсутствии следования поезда встречного направления.</a:t>
            </a:r>
          </a:p>
          <a:p>
            <a:r>
              <a:rPr lang="ru-RU" sz="4500" dirty="0">
                <a:solidFill>
                  <a:schemeClr val="accent6"/>
                </a:solidFill>
              </a:rPr>
              <a:t>·         Использовать наушники и мобильные телефоны при переходе через железнодорожные пути.</a:t>
            </a:r>
          </a:p>
          <a:p>
            <a:r>
              <a:rPr lang="ru-RU" sz="4500" dirty="0">
                <a:solidFill>
                  <a:schemeClr val="accent6"/>
                </a:solidFill>
              </a:rPr>
              <a:t>          Помните о том, что железная дорога – зона повышенной опасности и требует повышенного внимания и строгого соблюдения правил безопасности!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283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500"/>
                            </p:stCondLst>
                            <p:childTnLst>
                              <p:par>
                                <p:cTn id="28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500"/>
                            </p:stCondLst>
                            <p:childTnLst>
                              <p:par>
                                <p:cTn id="33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500"/>
                            </p:stCondLst>
                            <p:childTnLst>
                              <p:par>
                                <p:cTn id="38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7500"/>
                            </p:stCondLst>
                            <p:childTnLst>
                              <p:par>
                                <p:cTn id="43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dirty="0"/>
              <a:t>ПРАВИЛА ПОВЕДЕНИЯ ДЕТЕЙ НА ЖЕЛЕЗНОЙ ДОРОГЕ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331640" y="980728"/>
            <a:ext cx="6400800" cy="347472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1200" dirty="0"/>
              <a:t>	</a:t>
            </a:r>
            <a:r>
              <a:rPr lang="ru-RU" sz="1600" b="1" dirty="0">
                <a:solidFill>
                  <a:schemeClr val="accent6"/>
                </a:solidFill>
              </a:rPr>
              <a:t>Запомните:</a:t>
            </a:r>
          </a:p>
          <a:p>
            <a:r>
              <a:rPr lang="ru-RU" sz="1200" dirty="0"/>
              <a:t>·      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Переходить через пути нужно только по мосту или специальным настилам.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        Не подлезайте под вагоны! Не перелезайте через автосцепки!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        Не заскакивайте в вагон отходящего поезда.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        Не выходите из вагона до полной остановки поезда.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        Не играйте на платформах и путях!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        Не высовывайтесь из окон на ходу.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        Выходите из вагона только со стороны посадочной платформы.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        Не ходите на путях.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        На вокзале дети могут находиться только под наблюдением взрослых, маленьких детей нужно держать за руку.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        Не переходите пути перед близко идущим поездом, если расстояние до него менее 400 метров. Поезд не может остановиться сразу!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        Не подходите к рельсам ближе, чем на 5 метров.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   Не переходите пути, не убедившись в отсутствии поезда противоположного направления.</a:t>
            </a:r>
          </a:p>
          <a:p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1906398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500"/>
                            </p:stCondLst>
                            <p:childTnLst>
                              <p:par>
                                <p:cTn id="3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0"/>
                            </p:stCondLst>
                            <p:childTnLst>
                              <p:par>
                                <p:cTn id="4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500"/>
                            </p:stCondLst>
                            <p:childTnLst>
                              <p:par>
                                <p:cTn id="4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000"/>
                            </p:stCondLst>
                            <p:childTnLst>
                              <p:par>
                                <p:cTn id="5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6500"/>
                            </p:stCondLst>
                            <p:childTnLst>
                              <p:par>
                                <p:cTn id="5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7000"/>
                            </p:stCondLst>
                            <p:childTnLst>
                              <p:par>
                                <p:cTn id="5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2060848"/>
            <a:ext cx="6840760" cy="45680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Чтобы остановить поезд нужно время, чтобы остановить жизнь- одно мгновение!</a:t>
            </a:r>
          </a:p>
        </p:txBody>
      </p:sp>
    </p:spTree>
    <p:extLst>
      <p:ext uri="{BB962C8B-B14F-4D97-AF65-F5344CB8AC3E}">
        <p14:creationId xmlns:p14="http://schemas.microsoft.com/office/powerpoint/2010/main" val="128130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700808"/>
            <a:ext cx="6512511" cy="1143000"/>
          </a:xfrm>
        </p:spPr>
        <p:txBody>
          <a:bodyPr/>
          <a:lstStyle/>
          <a:p>
            <a:pPr algn="just"/>
            <a:r>
              <a:rPr lang="ru-RU" sz="2400" u="sng" dirty="0">
                <a:effectLst/>
              </a:rPr>
              <a:t>Железная дорога </a:t>
            </a:r>
            <a:r>
              <a:rPr lang="ru-RU" sz="2400" dirty="0">
                <a:effectLst/>
              </a:rPr>
              <a:t>– удобный и востребованный вид транспорта, которым пользуются миллионы людей каждый день. Повышение скоростей на транспорте решило множество проблем, сократив время пребывания пассажиров в пути и доставки грузов, и в то же время породило массу опасностей для человека.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688556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5577800"/>
          </a:xfrm>
        </p:spPr>
        <p:txBody>
          <a:bodyPr>
            <a:normAutofit fontScale="92500"/>
          </a:bodyPr>
          <a:lstStyle/>
          <a:p>
            <a:pPr marL="45720" indent="0" algn="just">
              <a:buNone/>
            </a:pPr>
            <a:r>
              <a:rPr lang="ru-RU" dirty="0"/>
              <a:t>	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 ничего важнее человеческой жизни, а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детские жизни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самое ценное. Обращаемся именно к детям: будьте внимательны и бдительны, помните, что железная дорога – не место для игр. Не катайтесь по платформе на велосипеде, скейтборде и роликах – ЭТО ОПАСНО ДЛЯ ЖИЗНИ! Приближаясь к железной дороге – снимите наушники – в них можно не услышать сигналов поезда! Никогда не переходите железнодорожные пути в местах стрелочных переводов. Поскользнувшись, можно застрять в тисках стрелки, которая перемещается непосредственно перед идущим поездом. Опасайтесь края платформы, не стойте на линии, обозначающей опасность! Оступившись, вы можете упасть на рельсы, под приближающийся поезд.</a:t>
            </a:r>
          </a:p>
          <a:p>
            <a:pPr marL="45720" indent="0" algn="ctr">
              <a:buNone/>
            </a:pPr>
            <a:r>
              <a:rPr lang="ru-RU" sz="6200" dirty="0"/>
              <a:t>Берегите себя!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8444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53</TotalTime>
  <Words>168</Words>
  <Application>Microsoft Office PowerPoint</Application>
  <PresentationFormat>Экран (4:3)</PresentationFormat>
  <Paragraphs>42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Воздушный поток</vt:lpstr>
      <vt:lpstr>  ПОЧЕМУ ТРАВМАТИЗМ НА ЖЕЛЕЗНОЙ ДОРОГЕ НЕ УМЕНЬШАЕТСЯ? </vt:lpstr>
      <vt:lpstr>Презентация PowerPoint</vt:lpstr>
      <vt:lpstr>Презентация PowerPoint</vt:lpstr>
      <vt:lpstr>СОБЛЮДАЙТЕ ПРАВИЛА ПОВЕДЕНИЯ НА ЖЕЛЕЗНОДОРОЖНОМ ТРАНСПОРТЕ И ОБЪЕКТАХ ЕГО ИНФРАСТРУКТУРЫ! </vt:lpstr>
      <vt:lpstr>Презентация PowerPoint</vt:lpstr>
      <vt:lpstr>ПРАВИЛА ПОВЕДЕНИЯ ДЕТЕЙ НА ЖЕЛЕЗНОЙ ДОРОГЕ </vt:lpstr>
      <vt:lpstr>Чтобы остановить поезд нужно время, чтобы остановить жизнь- одно мгновение!</vt:lpstr>
      <vt:lpstr>Железная дорога – удобный и востребованный вид транспорта, которым пользуются миллионы людей каждый день. Повышение скоростей на транспорте решило множество проблем, сократив время пребывания пассажиров в пути и доставки грузов, и в то же время породило массу опасностей для человека.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СОБЛЮДАЙТЕ ПРАВИЛА ПОВЕДЕНИЯ НА ЖЕЛЕЗНОДОРОЖНОМ ТРАНСПОРТЕ И ОБЪЕКТАХ ЕГО ИНФРАСТРУКТУРЫ! </dc:title>
  <dc:creator>Стогний Елена Андреевна</dc:creator>
  <cp:lastModifiedBy>Елена Мирошниченко</cp:lastModifiedBy>
  <cp:revision>8</cp:revision>
  <dcterms:created xsi:type="dcterms:W3CDTF">2020-06-08T07:52:43Z</dcterms:created>
  <dcterms:modified xsi:type="dcterms:W3CDTF">2022-10-28T08:11:55Z</dcterms:modified>
</cp:coreProperties>
</file>